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3" r:id="rId3"/>
    <p:sldId id="274" r:id="rId4"/>
    <p:sldId id="285" r:id="rId5"/>
    <p:sldId id="272" r:id="rId6"/>
    <p:sldId id="275" r:id="rId7"/>
    <p:sldId id="265" r:id="rId8"/>
    <p:sldId id="302" r:id="rId9"/>
    <p:sldId id="303" r:id="rId10"/>
    <p:sldId id="264" r:id="rId11"/>
    <p:sldId id="300" r:id="rId12"/>
    <p:sldId id="301" r:id="rId13"/>
    <p:sldId id="286" r:id="rId14"/>
    <p:sldId id="287" r:id="rId15"/>
    <p:sldId id="299" r:id="rId16"/>
    <p:sldId id="271" r:id="rId17"/>
    <p:sldId id="297" r:id="rId18"/>
    <p:sldId id="298" r:id="rId19"/>
    <p:sldId id="288" r:id="rId20"/>
    <p:sldId id="289" r:id="rId21"/>
    <p:sldId id="280" r:id="rId22"/>
    <p:sldId id="291" r:id="rId23"/>
    <p:sldId id="292" r:id="rId24"/>
    <p:sldId id="294" r:id="rId25"/>
    <p:sldId id="296" r:id="rId26"/>
    <p:sldId id="295" r:id="rId27"/>
    <p:sldId id="267" r:id="rId28"/>
    <p:sldId id="304" r:id="rId29"/>
    <p:sldId id="305" r:id="rId30"/>
    <p:sldId id="279" r:id="rId31"/>
    <p:sldId id="282" r:id="rId32"/>
    <p:sldId id="281" r:id="rId33"/>
    <p:sldId id="283" r:id="rId34"/>
    <p:sldId id="270" r:id="rId35"/>
    <p:sldId id="293" r:id="rId36"/>
    <p:sldId id="290" r:id="rId37"/>
    <p:sldId id="262" r:id="rId38"/>
    <p:sldId id="306" r:id="rId39"/>
    <p:sldId id="307" r:id="rId40"/>
    <p:sldId id="278" r:id="rId41"/>
    <p:sldId id="277" r:id="rId42"/>
    <p:sldId id="258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02591-671C-4911-9E53-6F22524248A3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4D6-A5A9-4E02-A323-78CEA10C71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38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0C15-8102-4C03-8EAC-D575CA8E4472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6070-D5A4-4B06-993C-6EF8CD7C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1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8D0AF-28B8-487E-8483-C93A2D98191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C0000"/>
                </a:solidFill>
                <a:latin typeface="Univers Com 55" panose="020B0603020202020204" pitchFamily="34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Univers Com 55" panose="020B0603020202020204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387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48264" y="6460570"/>
            <a:ext cx="21336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40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C0000"/>
                </a:solidFill>
                <a:latin typeface="Univers Com 55" panose="020B0603020202020204" pitchFamily="34" charset="-18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C0000"/>
              </a:buClr>
              <a:buFont typeface="Calibri" panose="020F0502020204030204" pitchFamily="34" charset="0"/>
              <a:buChar char="↘"/>
              <a:defRPr sz="2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rgbClr val="CC0000"/>
              </a:buCl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0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Univers Com 55" panose="020B0603020202020204" pitchFamily="34" charset="-18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Univers Com 45 Light" panose="020B0403020202020204" pitchFamily="34" charset="-1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Com 45 Light" panose="020B0403020202020204" pitchFamily="34" charset="-18"/>
              </a:defRPr>
            </a:lvl1pPr>
          </a:lstStyle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Com 45 Light" panose="020B0403020202020204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Com 45 Light" panose="020B0403020202020204" pitchFamily="34" charset="-18"/>
              </a:defRPr>
            </a:lvl1pPr>
          </a:lstStyle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3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1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7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83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9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C754-9822-4588-AC27-B3D2CD9FD1E0}" type="datetimeFigureOut">
              <a:rPr lang="cs-CZ" smtClean="0"/>
              <a:pPr/>
              <a:t>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7980-514A-4B05-864C-A32C2DD5DC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2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ihplus.nsd.no/" TargetMode="External"/><Relationship Id="rId3" Type="http://schemas.openxmlformats.org/officeDocument/2006/relationships/hyperlink" Target="http://www.indiancitationindex.com/" TargetMode="External"/><Relationship Id="rId7" Type="http://schemas.openxmlformats.org/officeDocument/2006/relationships/hyperlink" Target="http://www.eigenfactor.org/" TargetMode="External"/><Relationship Id="rId2" Type="http://schemas.openxmlformats.org/officeDocument/2006/relationships/hyperlink" Target="http://www.indexcopernicu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urnalindicators.com/" TargetMode="External"/><Relationship Id="rId5" Type="http://schemas.openxmlformats.org/officeDocument/2006/relationships/hyperlink" Target="http://www.elibrary.ru/authors.asp" TargetMode="External"/><Relationship Id="rId10" Type="http://schemas.openxmlformats.org/officeDocument/2006/relationships/hyperlink" Target="http://www.scimagojr.com/" TargetMode="External"/><Relationship Id="rId4" Type="http://schemas.openxmlformats.org/officeDocument/2006/relationships/hyperlink" Target="http://www.ncbi.nlm.nih.gov/pubmed" TargetMode="External"/><Relationship Id="rId9" Type="http://schemas.openxmlformats.org/officeDocument/2006/relationships/hyperlink" Target="http://www.journalmetrics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Vyhledávání a orientace ve vědeckých informacích z pohledu citační analýzy</a:t>
            </a:r>
            <a:endParaRPr lang="cs-CZ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3187665" cy="771872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Jakub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Szarzec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technická knihovna</a:t>
            </a:r>
            <a:endParaRPr lang="cs-CZ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L:\FORMULAR\NTK\Loga\NTK\logo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52228" cy="9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Placená bibliografická a citační databáze.</a:t>
            </a:r>
          </a:p>
          <a:p>
            <a:r>
              <a:rPr lang="cs-CZ" dirty="0" err="1" smtClean="0"/>
              <a:t>Elsevier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1996-2014.</a:t>
            </a:r>
          </a:p>
          <a:p>
            <a:r>
              <a:rPr lang="cs-CZ" dirty="0" smtClean="0"/>
              <a:t>Profily autorů a </a:t>
            </a:r>
            <a:r>
              <a:rPr lang="cs-CZ" dirty="0" err="1" smtClean="0"/>
              <a:t>instuticí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Recenzované časopisy.</a:t>
            </a:r>
          </a:p>
          <a:p>
            <a:r>
              <a:rPr lang="cs-CZ" dirty="0" smtClean="0"/>
              <a:t>Hodnocení časopisů podle SJR a SNIP.</a:t>
            </a:r>
          </a:p>
          <a:p>
            <a:r>
              <a:rPr lang="cs-CZ" dirty="0" smtClean="0"/>
              <a:t>www.elsevier.com/online-tools/scopus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5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20472" cy="3829941"/>
          </a:xfrm>
        </p:spPr>
      </p:pic>
      <p:sp>
        <p:nvSpPr>
          <p:cNvPr id="5" name="Obdélník 4"/>
          <p:cNvSpPr/>
          <p:nvPr/>
        </p:nvSpPr>
        <p:spPr>
          <a:xfrm>
            <a:off x="115698" y="1124744"/>
            <a:ext cx="3808230" cy="21602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724128" y="1124744"/>
            <a:ext cx="1224136" cy="28803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68098" y="2060848"/>
            <a:ext cx="5528038" cy="136815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2699792" y="1628800"/>
            <a:ext cx="792088" cy="21602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9289"/>
            <a:ext cx="7458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2699792" y="5506500"/>
            <a:ext cx="792088" cy="21602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424936" cy="540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6632"/>
            <a:ext cx="684299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Vyhledávání bibliografických informací.</a:t>
            </a:r>
          </a:p>
          <a:p>
            <a:r>
              <a:rPr lang="cs-CZ" dirty="0" err="1" smtClean="0"/>
              <a:t>Google</a:t>
            </a:r>
            <a:r>
              <a:rPr lang="cs-CZ" dirty="0" smtClean="0"/>
              <a:t>.</a:t>
            </a:r>
          </a:p>
          <a:p>
            <a:r>
              <a:rPr lang="cs-CZ" dirty="0" smtClean="0"/>
              <a:t>2004.</a:t>
            </a:r>
            <a:endParaRPr lang="cs-CZ" dirty="0" smtClean="0"/>
          </a:p>
          <a:p>
            <a:r>
              <a:rPr lang="cs-CZ" dirty="0" smtClean="0"/>
              <a:t>Kritika: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 informací</a:t>
            </a:r>
            <a:r>
              <a:rPr lang="cs-CZ" dirty="0" smtClean="0"/>
              <a:t>. Ověřitelnost.</a:t>
            </a:r>
          </a:p>
          <a:p>
            <a:r>
              <a:rPr lang="cs-CZ" dirty="0" smtClean="0"/>
              <a:t>Pouze částečná indexace.</a:t>
            </a:r>
          </a:p>
          <a:p>
            <a:r>
              <a:rPr lang="cs-CZ" dirty="0" smtClean="0"/>
              <a:t>Integrace  citací s Web </a:t>
            </a:r>
            <a:r>
              <a:rPr lang="cs-CZ" dirty="0" err="1" smtClean="0"/>
              <a:t>of</a:t>
            </a:r>
            <a:r>
              <a:rPr lang="cs-CZ" dirty="0" smtClean="0"/>
              <a:t> Science.</a:t>
            </a:r>
          </a:p>
          <a:p>
            <a:r>
              <a:rPr lang="cs-CZ" dirty="0" smtClean="0"/>
              <a:t>www.</a:t>
            </a:r>
            <a:r>
              <a:rPr lang="cs-CZ" dirty="0" err="1" smtClean="0"/>
              <a:t>scholar.google.com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66" y="5308161"/>
            <a:ext cx="3377134" cy="15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848872" cy="6408712"/>
          </a:xfrm>
        </p:spPr>
      </p:pic>
      <p:sp>
        <p:nvSpPr>
          <p:cNvPr id="5" name="Obdélník 4"/>
          <p:cNvSpPr/>
          <p:nvPr/>
        </p:nvSpPr>
        <p:spPr>
          <a:xfrm>
            <a:off x="899592" y="1700808"/>
            <a:ext cx="1152128" cy="244827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051720" y="332656"/>
            <a:ext cx="4896544" cy="36004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5940152" y="2132856"/>
            <a:ext cx="864096" cy="648072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771800" y="2132856"/>
            <a:ext cx="72008" cy="864096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860032" y="2095930"/>
            <a:ext cx="0" cy="97303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7095270" y="3044998"/>
            <a:ext cx="1437170" cy="304829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2847" cy="6858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01" y="18868"/>
            <a:ext cx="6266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Vyhledávání bibliografických informací.</a:t>
            </a:r>
          </a:p>
          <a:p>
            <a:r>
              <a:rPr lang="cs-CZ" dirty="0" smtClean="0"/>
              <a:t>Microsoft </a:t>
            </a:r>
            <a:r>
              <a:rPr lang="cs-CZ" dirty="0" err="1" smtClean="0"/>
              <a:t>Research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2009.</a:t>
            </a:r>
          </a:p>
          <a:p>
            <a:r>
              <a:rPr lang="cs-CZ" dirty="0" smtClean="0"/>
              <a:t>Data </a:t>
            </a:r>
            <a:r>
              <a:rPr lang="cs-CZ" dirty="0" err="1" smtClean="0"/>
              <a:t>mining</a:t>
            </a:r>
            <a:r>
              <a:rPr lang="cs-CZ" dirty="0" smtClean="0"/>
              <a:t>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Vizualizace dat </a:t>
            </a:r>
            <a:r>
              <a:rPr lang="cs-CZ" dirty="0" smtClean="0"/>
              <a:t>(metadata článků).</a:t>
            </a:r>
          </a:p>
          <a:p>
            <a:r>
              <a:rPr lang="cs-CZ" dirty="0" smtClean="0"/>
              <a:t>Nízká spolehlivost. Aktualizace?</a:t>
            </a:r>
          </a:p>
          <a:p>
            <a:r>
              <a:rPr lang="cs-CZ" dirty="0" smtClean="0"/>
              <a:t>www.academic.research.microsoft.com</a:t>
            </a:r>
          </a:p>
        </p:txBody>
      </p:sp>
    </p:spTree>
    <p:extLst>
      <p:ext uri="{BB962C8B-B14F-4D97-AF65-F5344CB8AC3E}">
        <p14:creationId xmlns:p14="http://schemas.microsoft.com/office/powerpoint/2010/main" val="40550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bdélník 4"/>
          <p:cNvSpPr/>
          <p:nvPr/>
        </p:nvSpPr>
        <p:spPr>
          <a:xfrm>
            <a:off x="107504" y="1628800"/>
            <a:ext cx="1584176" cy="496855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339752" y="1412776"/>
            <a:ext cx="6264696" cy="50405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4139952" y="404664"/>
            <a:ext cx="936104" cy="504056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7236296" y="548680"/>
            <a:ext cx="792088" cy="648072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46183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80728"/>
            <a:ext cx="9008659" cy="46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Publish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Perish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2007.</a:t>
            </a:r>
          </a:p>
          <a:p>
            <a:r>
              <a:rPr lang="cs-CZ" dirty="0" err="1" smtClean="0"/>
              <a:t>Anne</a:t>
            </a:r>
            <a:r>
              <a:rPr lang="cs-CZ" dirty="0" smtClean="0"/>
              <a:t>-</a:t>
            </a:r>
            <a:r>
              <a:rPr lang="cs-CZ" dirty="0" err="1" smtClean="0"/>
              <a:t>Wil</a:t>
            </a:r>
            <a:r>
              <a:rPr lang="cs-CZ" dirty="0" smtClean="0"/>
              <a:t> </a:t>
            </a:r>
            <a:r>
              <a:rPr lang="cs-CZ" dirty="0" err="1" smtClean="0"/>
              <a:t>Harzing</a:t>
            </a:r>
            <a:r>
              <a:rPr lang="cs-CZ" dirty="0" smtClean="0"/>
              <a:t>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Volně dostupný program.</a:t>
            </a:r>
          </a:p>
          <a:p>
            <a:r>
              <a:rPr lang="cs-CZ" dirty="0" smtClean="0"/>
              <a:t>Autoři a časopisy.</a:t>
            </a:r>
          </a:p>
          <a:p>
            <a:r>
              <a:rPr lang="cs-CZ" dirty="0" smtClean="0"/>
              <a:t>Vyhledávání v Google </a:t>
            </a:r>
            <a:r>
              <a:rPr lang="cs-CZ" dirty="0" err="1" smtClean="0"/>
              <a:t>Scholar</a:t>
            </a:r>
            <a:r>
              <a:rPr lang="cs-CZ" dirty="0" smtClean="0"/>
              <a:t> a Microsoft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Citační metriky.</a:t>
            </a:r>
          </a:p>
          <a:p>
            <a:r>
              <a:rPr lang="cs-CZ" dirty="0" smtClean="0"/>
              <a:t>Limit na 1 000 výsledků.</a:t>
            </a:r>
          </a:p>
          <a:p>
            <a:r>
              <a:rPr lang="cs-CZ" dirty="0" smtClean="0"/>
              <a:t>www.harzing.com/pop.htm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8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Vědecká informace.</a:t>
            </a:r>
          </a:p>
          <a:p>
            <a:r>
              <a:rPr lang="cs-CZ" dirty="0" smtClean="0"/>
              <a:t>Citační analýza a </a:t>
            </a:r>
            <a:r>
              <a:rPr lang="cs-CZ" dirty="0" err="1" smtClean="0"/>
              <a:t>bibliometrie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Zdroje vědeckých informací – databáze a vyhledávače. Základní funkce.</a:t>
            </a:r>
          </a:p>
          <a:p>
            <a:r>
              <a:rPr lang="cs-CZ" dirty="0" smtClean="0"/>
              <a:t>Příklady. </a:t>
            </a:r>
          </a:p>
          <a:p>
            <a:endParaRPr lang="cs-CZ" dirty="0"/>
          </a:p>
        </p:txBody>
      </p:sp>
      <p:pic>
        <p:nvPicPr>
          <p:cNvPr id="4" name="Picture 2" descr="I:\Nová složka\uhl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58565"/>
            <a:ext cx="1656184" cy="19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bdélník 4"/>
          <p:cNvSpPr/>
          <p:nvPr/>
        </p:nvSpPr>
        <p:spPr>
          <a:xfrm>
            <a:off x="10458" y="260648"/>
            <a:ext cx="457086" cy="72008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1132" y="1124744"/>
            <a:ext cx="3154764" cy="43204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3707904" y="455445"/>
            <a:ext cx="720080" cy="4320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1835696" y="872716"/>
            <a:ext cx="720080" cy="7200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RePEc</a:t>
            </a:r>
            <a:r>
              <a:rPr lang="cs-CZ" sz="3600" dirty="0" smtClean="0"/>
              <a:t>: </a:t>
            </a:r>
            <a:r>
              <a:rPr lang="cs-CZ" sz="3600" dirty="0" err="1" smtClean="0"/>
              <a:t>Research</a:t>
            </a:r>
            <a:r>
              <a:rPr lang="cs-CZ" sz="3600" dirty="0" smtClean="0"/>
              <a:t> </a:t>
            </a:r>
            <a:r>
              <a:rPr lang="cs-CZ" sz="3600" dirty="0" err="1" smtClean="0"/>
              <a:t>Papers</a:t>
            </a:r>
            <a:r>
              <a:rPr lang="cs-CZ" sz="3600" dirty="0" smtClean="0"/>
              <a:t> in </a:t>
            </a:r>
            <a:r>
              <a:rPr lang="cs-CZ" sz="3600" dirty="0" err="1" smtClean="0"/>
              <a:t>Economic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Oborová bibliografická a citační databáze.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1997.</a:t>
            </a:r>
          </a:p>
          <a:p>
            <a:r>
              <a:rPr lang="cs-CZ" dirty="0" smtClean="0"/>
              <a:t>Spolupráce univerzit a organizací. 81 zemí.</a:t>
            </a:r>
          </a:p>
          <a:p>
            <a:r>
              <a:rPr lang="cs-CZ" dirty="0" smtClean="0"/>
              <a:t>Moduly.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Profily autorů a institucí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Hodnocení časopisů podle IF.</a:t>
            </a:r>
          </a:p>
          <a:p>
            <a:r>
              <a:rPr lang="cs-CZ" dirty="0" smtClean="0"/>
              <a:t>www.</a:t>
            </a:r>
            <a:r>
              <a:rPr lang="cs-CZ" dirty="0" err="1" smtClean="0"/>
              <a:t>repec.org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cxnSp>
        <p:nvCxnSpPr>
          <p:cNvPr id="5" name="Přímá spojnice se šipkou 4"/>
          <p:cNvCxnSpPr/>
          <p:nvPr/>
        </p:nvCxnSpPr>
        <p:spPr>
          <a:xfrm flipH="1">
            <a:off x="1115616" y="1916832"/>
            <a:ext cx="1152128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971600" y="5877272"/>
            <a:ext cx="1152128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04856" cy="6480720"/>
          </a:xfrm>
        </p:spPr>
      </p:pic>
      <p:cxnSp>
        <p:nvCxnSpPr>
          <p:cNvPr id="6" name="Přímá spojnice se šipkou 5"/>
          <p:cNvCxnSpPr/>
          <p:nvPr/>
        </p:nvCxnSpPr>
        <p:spPr>
          <a:xfrm flipH="1">
            <a:off x="4860032" y="620688"/>
            <a:ext cx="936104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755576" y="1412776"/>
            <a:ext cx="1440160" cy="93610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483768" y="908720"/>
            <a:ext cx="5256584" cy="129614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4067944" y="2729269"/>
            <a:ext cx="648072" cy="4320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834"/>
            <a:ext cx="6244605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59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1377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8" y="0"/>
            <a:ext cx="6192393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03" y="0"/>
            <a:ext cx="6339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" y="0"/>
            <a:ext cx="4327580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 smtClean="0"/>
              <a:t>SciELO</a:t>
            </a:r>
            <a:r>
              <a:rPr lang="cs-CZ" sz="3000" dirty="0" smtClean="0"/>
              <a:t>: </a:t>
            </a:r>
            <a:r>
              <a:rPr lang="cs-CZ" sz="3000" dirty="0" err="1" smtClean="0"/>
              <a:t>Scientific</a:t>
            </a:r>
            <a:r>
              <a:rPr lang="cs-CZ" sz="3000" dirty="0" smtClean="0"/>
              <a:t> </a:t>
            </a:r>
            <a:r>
              <a:rPr lang="cs-CZ" sz="3000" dirty="0" err="1" smtClean="0"/>
              <a:t>Electronic</a:t>
            </a:r>
            <a:r>
              <a:rPr lang="cs-CZ" sz="3000" dirty="0" smtClean="0"/>
              <a:t> </a:t>
            </a:r>
            <a:r>
              <a:rPr lang="cs-CZ" sz="3000" dirty="0" err="1" smtClean="0"/>
              <a:t>Library</a:t>
            </a:r>
            <a:r>
              <a:rPr lang="cs-CZ" sz="3000" dirty="0" smtClean="0"/>
              <a:t> Online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Bibliografická databáze.</a:t>
            </a:r>
          </a:p>
          <a:p>
            <a:r>
              <a:rPr lang="cs-CZ" dirty="0" smtClean="0"/>
              <a:t>1997 v Brazílii.</a:t>
            </a:r>
          </a:p>
          <a:p>
            <a:r>
              <a:rPr lang="cs-CZ" dirty="0" smtClean="0"/>
              <a:t>Státy Jižní Ameriky + Portugalsko a Španělsko.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</a:t>
            </a:r>
            <a:r>
              <a:rPr lang="cs-CZ" dirty="0" smtClean="0"/>
              <a:t> s </a:t>
            </a:r>
            <a:r>
              <a:rPr lang="cs-CZ" dirty="0" smtClean="0"/>
              <a:t>Thomson </a:t>
            </a:r>
            <a:r>
              <a:rPr lang="cs-CZ" dirty="0" smtClean="0"/>
              <a:t>Reuters.</a:t>
            </a:r>
          </a:p>
          <a:p>
            <a:r>
              <a:rPr lang="cs-CZ" dirty="0" err="1" smtClean="0"/>
              <a:t>SciELO</a:t>
            </a:r>
            <a:r>
              <a:rPr lang="cs-CZ" dirty="0" smtClean="0"/>
              <a:t> </a:t>
            </a:r>
            <a:r>
              <a:rPr lang="cs-CZ" sz="2800" dirty="0" err="1" smtClean="0"/>
              <a:t>Citation</a:t>
            </a:r>
            <a:r>
              <a:rPr lang="cs-CZ" dirty="0" smtClean="0"/>
              <a:t> Index ve Web </a:t>
            </a:r>
            <a:r>
              <a:rPr lang="cs-CZ" dirty="0" err="1" smtClean="0"/>
              <a:t>of</a:t>
            </a:r>
            <a:r>
              <a:rPr lang="cs-CZ" dirty="0" smtClean="0"/>
              <a:t> Science.</a:t>
            </a:r>
          </a:p>
          <a:p>
            <a:r>
              <a:rPr lang="cs-CZ" dirty="0" smtClean="0"/>
              <a:t>www.</a:t>
            </a:r>
            <a:r>
              <a:rPr lang="cs-CZ" dirty="0" err="1" smtClean="0"/>
              <a:t>scielo.org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3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496" y="1844824"/>
            <a:ext cx="1728192" cy="489654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835696" y="1916832"/>
            <a:ext cx="2592288" cy="36004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995936" y="764704"/>
            <a:ext cx="1008112" cy="504056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5580112" y="3717032"/>
            <a:ext cx="0" cy="92772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6714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660"/>
            <a:ext cx="63453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Vědecká informace podle TDKIV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Odborná informace. Výsledek </a:t>
            </a:r>
            <a:r>
              <a:rPr lang="cs-CZ" dirty="0"/>
              <a:t>vědeckého poznání. </a:t>
            </a:r>
            <a:endParaRPr lang="cs-CZ" dirty="0" smtClean="0"/>
          </a:p>
          <a:p>
            <a:r>
              <a:rPr lang="cs-CZ" dirty="0" smtClean="0"/>
              <a:t>Informace</a:t>
            </a:r>
            <a:r>
              <a:rPr lang="cs-CZ" dirty="0"/>
              <a:t>, která byla ověřena, verifikována </a:t>
            </a:r>
            <a:r>
              <a:rPr lang="cs-CZ" dirty="0" smtClean="0"/>
              <a:t>(popř</a:t>
            </a:r>
            <a:r>
              <a:rPr lang="cs-CZ" dirty="0"/>
              <a:t>. </a:t>
            </a:r>
            <a:r>
              <a:rPr lang="cs-CZ" dirty="0" smtClean="0"/>
              <a:t>falzifikována) </a:t>
            </a:r>
            <a:r>
              <a:rPr lang="cs-CZ" dirty="0"/>
              <a:t>standardními vědeckými metodami. </a:t>
            </a:r>
            <a:endParaRPr lang="cs-CZ" dirty="0" smtClean="0"/>
          </a:p>
          <a:p>
            <a:r>
              <a:rPr lang="cs-CZ" dirty="0" smtClean="0"/>
              <a:t>Míru </a:t>
            </a:r>
            <a:r>
              <a:rPr lang="cs-CZ" dirty="0"/>
              <a:t>její vědeckosti lze testovat např. </a:t>
            </a:r>
            <a:r>
              <a:rPr lang="cs-CZ" dirty="0" err="1"/>
              <a:t>scientometrickými</a:t>
            </a:r>
            <a:r>
              <a:rPr lang="cs-CZ" dirty="0"/>
              <a:t> metodami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CiteSeerX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Lee Giles, Kurt </a:t>
            </a:r>
            <a:r>
              <a:rPr lang="en-US" dirty="0" err="1"/>
              <a:t>Bollacker</a:t>
            </a:r>
            <a:r>
              <a:rPr lang="en-US" dirty="0"/>
              <a:t> and Steve Lawrence </a:t>
            </a:r>
            <a:r>
              <a:rPr lang="cs-CZ" dirty="0" smtClean="0"/>
              <a:t>v roce </a:t>
            </a:r>
            <a:r>
              <a:rPr lang="en-US" dirty="0" smtClean="0"/>
              <a:t>1997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Informatika a výpočetní technika.</a:t>
            </a:r>
          </a:p>
          <a:p>
            <a:r>
              <a:rPr lang="cs-CZ" dirty="0" smtClean="0"/>
              <a:t>Články a konferenční příspěvky ze sborníků.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CiteSeerX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Crawler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 pro sběr </a:t>
            </a:r>
            <a:r>
              <a:rPr lang="cs-CZ" dirty="0" err="1" smtClean="0"/>
              <a:t>metadat</a:t>
            </a:r>
            <a:r>
              <a:rPr lang="cs-CZ" dirty="0" smtClean="0"/>
              <a:t>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Automatická citační indexace</a:t>
            </a:r>
            <a:r>
              <a:rPr lang="cs-CZ" dirty="0" smtClean="0"/>
              <a:t>. Vytvoření citačního rejstříku (indexu).</a:t>
            </a:r>
          </a:p>
          <a:p>
            <a:r>
              <a:rPr lang="cs-CZ" dirty="0"/>
              <a:t>Automatické zpracování souborů ve formátu PDF a </a:t>
            </a:r>
            <a:r>
              <a:rPr lang="cs-CZ" dirty="0" err="1"/>
              <a:t>PostScript</a:t>
            </a:r>
            <a:r>
              <a:rPr lang="cs-CZ" dirty="0"/>
              <a:t>. Plné texty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Citation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r>
              <a:rPr lang="cs-CZ" dirty="0" smtClean="0"/>
              <a:t>.</a:t>
            </a:r>
          </a:p>
          <a:p>
            <a:r>
              <a:rPr lang="cs-CZ" dirty="0" smtClean="0"/>
              <a:t>www.citeseerx.ist.psu.edu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4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5160573" cy="387043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4968552" cy="268064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1835696" y="908720"/>
            <a:ext cx="602781" cy="4320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7551045" y="3645024"/>
            <a:ext cx="45291" cy="79208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cxnSp>
        <p:nvCxnSpPr>
          <p:cNvPr id="8" name="Přímá spojnice se šipkou 7"/>
          <p:cNvCxnSpPr/>
          <p:nvPr/>
        </p:nvCxnSpPr>
        <p:spPr>
          <a:xfrm flipV="1">
            <a:off x="2699792" y="1916832"/>
            <a:ext cx="602781" cy="4320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5496" y="971485"/>
            <a:ext cx="1368152" cy="22526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300192" y="476672"/>
            <a:ext cx="2520280" cy="100811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56868" y="5517232"/>
            <a:ext cx="5927300" cy="93610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64088" y="4221088"/>
            <a:ext cx="936104" cy="144016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80720" cy="6408712"/>
          </a:xfrm>
        </p:spPr>
      </p:pic>
    </p:spTree>
    <p:extLst>
      <p:ext uri="{BB962C8B-B14F-4D97-AF65-F5344CB8AC3E}">
        <p14:creationId xmlns:p14="http://schemas.microsoft.com/office/powerpoint/2010/main" val="11828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cs-CZ" sz="3000" dirty="0" smtClean="0"/>
              <a:t>IS </a:t>
            </a:r>
            <a:r>
              <a:rPr lang="cs-CZ" sz="3000" dirty="0" err="1" smtClean="0"/>
              <a:t>VaVaI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Informační systém výzkumu, experimentálního vývoje a </a:t>
            </a:r>
            <a:r>
              <a:rPr lang="cs-CZ" dirty="0" smtClean="0"/>
              <a:t>inovací.</a:t>
            </a:r>
            <a:endParaRPr lang="cs-CZ" dirty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Rejstřík informací o výsledcích </a:t>
            </a:r>
            <a:r>
              <a:rPr lang="cs-CZ" dirty="0" smtClean="0"/>
              <a:t>(RIV</a:t>
            </a:r>
            <a:r>
              <a:rPr lang="cs-CZ" dirty="0" smtClean="0"/>
              <a:t>).</a:t>
            </a:r>
            <a:endParaRPr lang="cs-CZ" dirty="0" smtClean="0"/>
          </a:p>
          <a:p>
            <a:r>
              <a:rPr lang="cs-CZ" dirty="0" smtClean="0"/>
              <a:t>Rada pro výzkum, vývoj a inovace.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Metodika hodnocení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VaVaI</a:t>
            </a:r>
            <a:r>
              <a:rPr lang="cs-CZ" dirty="0" smtClean="0"/>
              <a:t>.</a:t>
            </a:r>
          </a:p>
          <a:p>
            <a:r>
              <a:rPr lang="cs-CZ" dirty="0" smtClean="0"/>
              <a:t>1992-2014 (823 275 výsledků).</a:t>
            </a:r>
          </a:p>
          <a:p>
            <a:r>
              <a:rPr lang="cs-CZ" dirty="0" smtClean="0"/>
              <a:t>Číselníky. Druhy výsledků. Vlastní oborová klasifikace.</a:t>
            </a:r>
          </a:p>
          <a:p>
            <a:r>
              <a:rPr lang="cs-CZ" dirty="0" smtClean="0"/>
              <a:t>Předávání výsledků (</a:t>
            </a:r>
            <a:r>
              <a:rPr lang="cs-CZ" dirty="0" err="1" smtClean="0"/>
              <a:t>Vklap</a:t>
            </a:r>
            <a:r>
              <a:rPr lang="cs-CZ" dirty="0" smtClean="0"/>
              <a:t>).</a:t>
            </a:r>
          </a:p>
          <a:p>
            <a:r>
              <a:rPr lang="cs-CZ" dirty="0" smtClean="0"/>
              <a:t>Důležitý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</a:t>
            </a:r>
            <a:r>
              <a:rPr lang="cs-CZ" dirty="0" smtClean="0"/>
              <a:t> informací o výzkumu  a publikační činnosti v ČR.</a:t>
            </a:r>
          </a:p>
          <a:p>
            <a:r>
              <a:rPr lang="cs-CZ" dirty="0" smtClean="0"/>
              <a:t>www.isvav.cz</a:t>
            </a:r>
          </a:p>
          <a:p>
            <a:endParaRPr lang="cs-CZ" dirty="0" smtClean="0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61248"/>
            <a:ext cx="777537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84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u="sng" dirty="0" smtClean="0"/>
              <a:t>Bibliografické databáze a CI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2"/>
              </a:rPr>
              <a:t>www.indexcopernicus.com</a:t>
            </a:r>
            <a:r>
              <a:rPr lang="cs-CZ" sz="2000" dirty="0" smtClean="0"/>
              <a:t>),</a:t>
            </a:r>
          </a:p>
          <a:p>
            <a:pPr lvl="1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3"/>
              </a:rPr>
              <a:t>www.indiancitationindex.com</a:t>
            </a:r>
            <a:r>
              <a:rPr lang="cs-CZ" sz="2000" dirty="0" smtClean="0"/>
              <a:t>),</a:t>
            </a:r>
            <a:endParaRPr lang="cs-CZ" sz="2000" dirty="0"/>
          </a:p>
          <a:p>
            <a:pPr lvl="1"/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cs-CZ" sz="2000" dirty="0"/>
              <a:t> (</a:t>
            </a:r>
            <a:r>
              <a:rPr lang="cs-CZ" sz="2000" dirty="0">
                <a:hlinkClick r:id="rId4"/>
              </a:rPr>
              <a:t>www.ncbi.nlm.nih.gov/</a:t>
            </a:r>
            <a:r>
              <a:rPr lang="cs-CZ" sz="2000" dirty="0" err="1">
                <a:hlinkClick r:id="rId4"/>
              </a:rPr>
              <a:t>pubmed</a:t>
            </a:r>
            <a:r>
              <a:rPr lang="cs-CZ" sz="2000" dirty="0" smtClean="0"/>
              <a:t>),</a:t>
            </a:r>
          </a:p>
          <a:p>
            <a:pPr lvl="1"/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5"/>
              </a:rPr>
              <a:t>www.elibrary.ru/authors.asp</a:t>
            </a:r>
            <a:r>
              <a:rPr lang="cs-CZ" sz="2000" dirty="0" smtClean="0"/>
              <a:t>).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r>
              <a:rPr lang="cs-CZ" sz="2400" u="sng" dirty="0" smtClean="0"/>
              <a:t>Hodnocení časopisů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CWTS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6"/>
              </a:rPr>
              <a:t>www.journalindicators.com/</a:t>
            </a:r>
            <a:r>
              <a:rPr lang="cs-CZ" sz="2000" dirty="0" smtClean="0"/>
              <a:t>),</a:t>
            </a:r>
          </a:p>
          <a:p>
            <a:pPr lvl="1"/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Eigenfactor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7"/>
              </a:rPr>
              <a:t>www.eigenfactor.org</a:t>
            </a:r>
            <a:r>
              <a:rPr lang="cs-CZ" sz="2000" dirty="0" smtClean="0"/>
              <a:t>),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ERIH</a:t>
            </a:r>
            <a:r>
              <a:rPr lang="cs-CZ" dirty="0" smtClean="0"/>
              <a:t> (</a:t>
            </a:r>
            <a:r>
              <a:rPr lang="cs-CZ" dirty="0" smtClean="0">
                <a:hlinkClick r:id="rId8"/>
              </a:rPr>
              <a:t>www.erihplus.nsd.no</a:t>
            </a:r>
            <a:r>
              <a:rPr lang="cs-CZ" dirty="0" smtClean="0"/>
              <a:t>),</a:t>
            </a:r>
            <a:endParaRPr lang="cs-CZ" sz="2000" dirty="0" smtClean="0"/>
          </a:p>
          <a:p>
            <a:pPr lvl="1"/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(</a:t>
            </a:r>
            <a:r>
              <a:rPr lang="cs-CZ" sz="2000" dirty="0">
                <a:hlinkClick r:id="rId9"/>
              </a:rPr>
              <a:t>www.journalmetrics.com</a:t>
            </a:r>
            <a:r>
              <a:rPr lang="cs-CZ" sz="2000" dirty="0" smtClean="0"/>
              <a:t>),</a:t>
            </a:r>
            <a:endParaRPr lang="cs-CZ" sz="2000" dirty="0"/>
          </a:p>
          <a:p>
            <a:pPr lvl="1"/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Country Rank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10"/>
              </a:rPr>
              <a:t>www.scimagojr.com</a:t>
            </a:r>
            <a:r>
              <a:rPr lang="cs-CZ" sz="2000" dirty="0" smtClean="0"/>
              <a:t>).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1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analýzy klíčových slov</a:t>
            </a:r>
            <a:endParaRPr lang="cs-CZ" dirty="0"/>
          </a:p>
        </p:txBody>
      </p:sp>
      <p:pic>
        <p:nvPicPr>
          <p:cNvPr id="4" name="Zástupný symbol pro obsah 3" descr="j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15530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Autoři..</a:t>
            </a:r>
            <a:endParaRPr lang="cs-CZ" dirty="0"/>
          </a:p>
        </p:txBody>
      </p:sp>
      <p:pic>
        <p:nvPicPr>
          <p:cNvPr id="4" name="Zástupný symbol pro obsah 3" descr="jj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4048"/>
            <a:ext cx="9144000" cy="5073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Instituce…</a:t>
            </a:r>
            <a:endParaRPr lang="cs-CZ" dirty="0"/>
          </a:p>
        </p:txBody>
      </p:sp>
      <p:pic>
        <p:nvPicPr>
          <p:cNvPr id="4" name="Zástupný symbol pro obsah 3" descr="jj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Vědecká informace v širším kontextu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Vědecké publikování.</a:t>
            </a:r>
          </a:p>
          <a:p>
            <a:r>
              <a:rPr lang="cs-CZ" dirty="0" smtClean="0"/>
              <a:t>Myšlenka a následný výzkum (životní cyklus).</a:t>
            </a:r>
          </a:p>
          <a:p>
            <a:r>
              <a:rPr lang="cs-CZ" dirty="0" smtClean="0"/>
              <a:t>Články, časopisy, knihy, patenty atd.</a:t>
            </a:r>
          </a:p>
          <a:p>
            <a:r>
              <a:rPr lang="cs-CZ" dirty="0" smtClean="0"/>
              <a:t>Peer </a:t>
            </a:r>
            <a:r>
              <a:rPr lang="cs-CZ" dirty="0" err="1" smtClean="0"/>
              <a:t>review</a:t>
            </a:r>
            <a:r>
              <a:rPr lang="cs-CZ" dirty="0" smtClean="0"/>
              <a:t>.</a:t>
            </a:r>
          </a:p>
          <a:p>
            <a:r>
              <a:rPr lang="cs-CZ" dirty="0" smtClean="0"/>
              <a:t>Nárůst. Obtížná orientace. </a:t>
            </a:r>
            <a:r>
              <a:rPr lang="cs-CZ" dirty="0" err="1" smtClean="0"/>
              <a:t>Publish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Perish</a:t>
            </a:r>
            <a:r>
              <a:rPr lang="cs-CZ" dirty="0" smtClean="0"/>
              <a:t>!</a:t>
            </a:r>
            <a:endParaRPr lang="cs-CZ" dirty="0"/>
          </a:p>
          <a:p>
            <a:r>
              <a:rPr lang="cs-CZ" dirty="0"/>
              <a:t>Základní výzkum vs. </a:t>
            </a:r>
            <a:r>
              <a:rPr lang="cs-CZ" dirty="0" smtClean="0"/>
              <a:t>aplikovaný výzkum.</a:t>
            </a:r>
          </a:p>
          <a:p>
            <a:r>
              <a:rPr lang="cs-CZ" dirty="0" smtClean="0"/>
              <a:t>Oborové odlišnosti.</a:t>
            </a:r>
          </a:p>
          <a:p>
            <a:r>
              <a:rPr lang="cs-CZ" dirty="0"/>
              <a:t>B</a:t>
            </a:r>
            <a:r>
              <a:rPr lang="cs-CZ" dirty="0" smtClean="0"/>
              <a:t>ibliografické databáze a citační rejstříky. Plnotextové databáze. Patentové databáze. Šedá literatura.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Rozšíření metadat vědeckých informací.</a:t>
            </a:r>
          </a:p>
          <a:p>
            <a:r>
              <a:rPr lang="cs-CZ" dirty="0" smtClean="0"/>
              <a:t>Analýza patentových informací.</a:t>
            </a:r>
          </a:p>
          <a:p>
            <a:r>
              <a:rPr lang="cs-CZ" dirty="0" smtClean="0"/>
              <a:t>Data. Datové </a:t>
            </a:r>
            <a:r>
              <a:rPr lang="cs-CZ" dirty="0" err="1" smtClean="0"/>
              <a:t>repozitáře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Pokročilé analytické nástroje.</a:t>
            </a:r>
          </a:p>
          <a:p>
            <a:r>
              <a:rPr lang="cs-CZ" dirty="0" smtClean="0"/>
              <a:t>Vývoj </a:t>
            </a:r>
            <a:r>
              <a:rPr lang="cs-CZ" dirty="0" err="1" smtClean="0"/>
              <a:t>bibliometrických</a:t>
            </a:r>
            <a:r>
              <a:rPr lang="cs-CZ" dirty="0" smtClean="0"/>
              <a:t> ukazatelů.</a:t>
            </a:r>
          </a:p>
          <a:p>
            <a:r>
              <a:rPr lang="cs-CZ" dirty="0" smtClean="0"/>
              <a:t>Volně dostupná </a:t>
            </a:r>
            <a:r>
              <a:rPr lang="cs-CZ" dirty="0" err="1" smtClean="0"/>
              <a:t>bibliometrie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Transparentní přístup k informacím.</a:t>
            </a:r>
            <a:endParaRPr lang="cs-CZ" dirty="0"/>
          </a:p>
        </p:txBody>
      </p:sp>
      <p:pic>
        <p:nvPicPr>
          <p:cNvPr id="4" name="Picture 2" descr="I:\Nová složka\uhl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872208" cy="22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1694711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m 45 Light" panose="020B0403020202020204" pitchFamily="34" charset="-18"/>
              </a:rPr>
              <a:t>Děkuji Vám za pozornost …</a:t>
            </a:r>
            <a:endParaRPr 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m 45 Light" panose="020B0403020202020204" pitchFamily="34" charset="-18"/>
            </a:endParaRPr>
          </a:p>
        </p:txBody>
      </p:sp>
      <p:pic>
        <p:nvPicPr>
          <p:cNvPr id="2050" name="Picture 2" descr="I:\Nová složka\zavina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0" y="2852936"/>
            <a:ext cx="1755924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7980-514A-4B05-864C-A32C2DD5DCA3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50445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m 45 Light" panose="020B0403020202020204" pitchFamily="34" charset="-18"/>
              </a:rPr>
              <a:t>jakub.szarzec@techlib.cz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m 45 Light" panose="020B0403020202020204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77229" y="50445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m 45 Light" panose="020B0403020202020204" pitchFamily="34" charset="-18"/>
              </a:rPr>
              <a:t>bibliometrie@techlib.cz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 Com 45 Light" panose="020B04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455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4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/>
              <a:t>Zkoumá citovanost dokumentů na základě statických metod</a:t>
            </a:r>
            <a:r>
              <a:rPr lang="cs-CZ" sz="3600" dirty="0" smtClean="0"/>
              <a:t>.</a:t>
            </a:r>
            <a:r>
              <a:rPr lang="cs-CZ" sz="3600" dirty="0"/>
              <a:t> </a:t>
            </a:r>
            <a:endParaRPr lang="cs-CZ" sz="3600" dirty="0" smtClean="0"/>
          </a:p>
          <a:p>
            <a:r>
              <a:rPr lang="cs-CZ" sz="3600" dirty="0" smtClean="0"/>
              <a:t>Citace vyjadřuje vztah mezi publikacemi.</a:t>
            </a:r>
            <a:endParaRPr lang="cs-CZ" sz="3600" dirty="0"/>
          </a:p>
          <a:p>
            <a:r>
              <a:rPr lang="cs-CZ" sz="3600" dirty="0"/>
              <a:t>Základy položil Eugene </a:t>
            </a:r>
            <a:r>
              <a:rPr lang="cs-CZ" sz="3600" dirty="0" err="1"/>
              <a:t>Garfield</a:t>
            </a:r>
            <a:r>
              <a:rPr lang="cs-CZ" sz="3600" dirty="0"/>
              <a:t> v roce </a:t>
            </a:r>
            <a:r>
              <a:rPr lang="cs-CZ" sz="3600" dirty="0" smtClean="0"/>
              <a:t>1955 (metoda  citační indexace).</a:t>
            </a:r>
            <a:endParaRPr lang="cs-CZ" sz="3600" dirty="0"/>
          </a:p>
          <a:p>
            <a:r>
              <a:rPr lang="cs-CZ" sz="3600" dirty="0" smtClean="0"/>
              <a:t>Pevnou </a:t>
            </a:r>
            <a:r>
              <a:rPr lang="cs-CZ" sz="3600" dirty="0"/>
              <a:t>součástí </a:t>
            </a:r>
            <a:r>
              <a:rPr lang="cs-CZ" sz="3600" dirty="0" err="1"/>
              <a:t>bibliometrie</a:t>
            </a:r>
            <a:r>
              <a:rPr lang="cs-CZ" sz="3600" dirty="0"/>
              <a:t> a </a:t>
            </a:r>
            <a:r>
              <a:rPr lang="cs-CZ" sz="3600" dirty="0" err="1"/>
              <a:t>scientometrie</a:t>
            </a:r>
            <a:r>
              <a:rPr lang="cs-CZ" sz="3600" dirty="0"/>
              <a:t>.</a:t>
            </a:r>
          </a:p>
          <a:p>
            <a:r>
              <a:rPr lang="cs-CZ" sz="3600" dirty="0"/>
              <a:t>Kvantitativní hodnocení publikační produkce ve </a:t>
            </a:r>
            <a:r>
              <a:rPr lang="cs-CZ" sz="3600" dirty="0" err="1"/>
              <a:t>VaV</a:t>
            </a:r>
            <a:r>
              <a:rPr lang="cs-CZ" sz="3600" dirty="0"/>
              <a:t>.</a:t>
            </a:r>
          </a:p>
          <a:p>
            <a:r>
              <a:rPr lang="cs-CZ" sz="3600" dirty="0"/>
              <a:t>Analýza na makro a mikro </a:t>
            </a:r>
            <a:r>
              <a:rPr lang="cs-CZ" sz="3600" dirty="0" smtClean="0"/>
              <a:t>úrovni (autoři, týmy, instituce, státy).</a:t>
            </a:r>
            <a:endParaRPr lang="cs-CZ" sz="3600" dirty="0"/>
          </a:p>
          <a:p>
            <a:r>
              <a:rPr lang="cs-CZ" sz="3600" dirty="0"/>
              <a:t>Ve </a:t>
            </a:r>
            <a:r>
              <a:rPr lang="cs-CZ" sz="3600" dirty="0" err="1"/>
              <a:t>scientometrii</a:t>
            </a:r>
            <a:r>
              <a:rPr lang="cs-CZ" sz="3600" dirty="0"/>
              <a:t> používána jako jedno z hodnotících kritérií. Společně s peer </a:t>
            </a:r>
            <a:r>
              <a:rPr lang="cs-CZ" sz="3600" dirty="0" err="1"/>
              <a:t>review</a:t>
            </a:r>
            <a:r>
              <a:rPr lang="cs-CZ" sz="3600" dirty="0"/>
              <a:t>.</a:t>
            </a:r>
          </a:p>
          <a:p>
            <a:r>
              <a:rPr lang="cs-CZ" sz="3600" dirty="0" err="1"/>
              <a:t>Altmetrics</a:t>
            </a:r>
            <a:r>
              <a:rPr lang="cs-CZ" sz="3600" dirty="0"/>
              <a:t> a sociální média</a:t>
            </a:r>
            <a:r>
              <a:rPr lang="cs-CZ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5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Vědecká informace a citační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Bibliografické informace.</a:t>
            </a:r>
          </a:p>
          <a:p>
            <a:r>
              <a:rPr lang="cs-CZ" dirty="0" smtClean="0"/>
              <a:t>Strukturovaná data.</a:t>
            </a:r>
          </a:p>
          <a:p>
            <a:r>
              <a:rPr lang="cs-CZ" dirty="0" smtClean="0"/>
              <a:t>Statistická data. Měření publikační činnosti.</a:t>
            </a:r>
          </a:p>
          <a:p>
            <a:r>
              <a:rPr lang="cs-CZ" dirty="0" smtClean="0"/>
              <a:t>Bibliografické a citační databáze:</a:t>
            </a:r>
          </a:p>
          <a:p>
            <a:pPr lvl="1"/>
            <a:r>
              <a:rPr lang="cs-CZ" dirty="0" smtClean="0"/>
              <a:t>Komerční</a:t>
            </a:r>
          </a:p>
          <a:p>
            <a:pPr lvl="1"/>
            <a:r>
              <a:rPr lang="cs-CZ" dirty="0" smtClean="0"/>
              <a:t>Volně dostupné</a:t>
            </a:r>
          </a:p>
          <a:p>
            <a:r>
              <a:rPr lang="cs-CZ" dirty="0" smtClean="0"/>
              <a:t>Analytické nástroje.</a:t>
            </a:r>
          </a:p>
          <a:p>
            <a:r>
              <a:rPr lang="cs-CZ" dirty="0" smtClean="0"/>
              <a:t>Co-</a:t>
            </a:r>
            <a:r>
              <a:rPr lang="cs-CZ" dirty="0" err="1" smtClean="0"/>
              <a:t>citation</a:t>
            </a:r>
            <a:r>
              <a:rPr lang="cs-CZ" dirty="0" smtClean="0"/>
              <a:t> a Co-</a:t>
            </a:r>
            <a:r>
              <a:rPr lang="cs-CZ" dirty="0" err="1" smtClean="0"/>
              <a:t>publication</a:t>
            </a:r>
            <a:r>
              <a:rPr lang="cs-CZ" dirty="0" smtClean="0"/>
              <a:t> analýza.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of</a:t>
            </a:r>
            <a:r>
              <a:rPr lang="cs-CZ" dirty="0" smtClean="0"/>
              <a:t> Science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Placená bibliografická a </a:t>
            </a:r>
            <a:r>
              <a:rPr lang="cs-CZ" dirty="0"/>
              <a:t>c</a:t>
            </a:r>
            <a:r>
              <a:rPr lang="cs-CZ" dirty="0" smtClean="0"/>
              <a:t>itační databáze.</a:t>
            </a:r>
          </a:p>
          <a:p>
            <a:r>
              <a:rPr lang="cs-CZ" dirty="0" smtClean="0"/>
              <a:t>Thomson </a:t>
            </a:r>
            <a:r>
              <a:rPr lang="cs-CZ" dirty="0" err="1" smtClean="0"/>
              <a:t>Reuters</a:t>
            </a:r>
            <a:endParaRPr lang="cs-CZ" dirty="0" smtClean="0"/>
          </a:p>
          <a:p>
            <a:r>
              <a:rPr lang="cs-CZ" dirty="0" smtClean="0"/>
              <a:t>1945-2014.</a:t>
            </a:r>
          </a:p>
          <a:p>
            <a:r>
              <a:rPr lang="cs-CZ" dirty="0" smtClean="0"/>
              <a:t>Eugene </a:t>
            </a:r>
            <a:r>
              <a:rPr lang="cs-CZ" dirty="0" err="1" smtClean="0"/>
              <a:t>Garfield</a:t>
            </a:r>
            <a:r>
              <a:rPr lang="cs-CZ" dirty="0"/>
              <a:t> a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Scientific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v roce 1964 (50 let).</a:t>
            </a:r>
          </a:p>
          <a:p>
            <a:r>
              <a:rPr lang="cs-CZ" dirty="0" smtClean="0"/>
              <a:t>Citační indexace.</a:t>
            </a:r>
          </a:p>
          <a:p>
            <a:r>
              <a:rPr lang="cs-CZ" dirty="0" smtClean="0"/>
              <a:t>Obsahuje:</a:t>
            </a:r>
          </a:p>
          <a:p>
            <a:pPr lvl="1"/>
            <a:r>
              <a:rPr lang="cs-CZ" dirty="0" smtClean="0"/>
              <a:t>Science </a:t>
            </a:r>
            <a:r>
              <a:rPr lang="cs-CZ" dirty="0" err="1" smtClean="0"/>
              <a:t>Citation</a:t>
            </a:r>
            <a:r>
              <a:rPr lang="cs-CZ" dirty="0" smtClean="0"/>
              <a:t> Index</a:t>
            </a:r>
          </a:p>
          <a:p>
            <a:pPr lvl="1"/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Citation</a:t>
            </a:r>
            <a:r>
              <a:rPr lang="cs-CZ" dirty="0" smtClean="0"/>
              <a:t> Index</a:t>
            </a:r>
          </a:p>
          <a:p>
            <a:pPr lvl="1"/>
            <a:r>
              <a:rPr lang="cs-CZ" dirty="0" smtClean="0"/>
              <a:t>Art &amp; </a:t>
            </a:r>
            <a:r>
              <a:rPr lang="cs-CZ" dirty="0" err="1" smtClean="0"/>
              <a:t>Humanities</a:t>
            </a:r>
            <a:r>
              <a:rPr lang="cs-CZ" dirty="0" smtClean="0"/>
              <a:t> </a:t>
            </a:r>
            <a:r>
              <a:rPr lang="cs-CZ" dirty="0" err="1" smtClean="0"/>
              <a:t>Citation</a:t>
            </a:r>
            <a:r>
              <a:rPr lang="cs-CZ" dirty="0" smtClean="0"/>
              <a:t> Index</a:t>
            </a:r>
          </a:p>
          <a:p>
            <a:r>
              <a:rPr lang="cs-CZ" dirty="0" smtClean="0"/>
              <a:t>Web </a:t>
            </a:r>
            <a:r>
              <a:rPr lang="cs-CZ" dirty="0" err="1" smtClean="0"/>
              <a:t>of</a:t>
            </a:r>
            <a:r>
              <a:rPr lang="cs-CZ" dirty="0" smtClean="0"/>
              <a:t> Science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Collection</a:t>
            </a:r>
            <a:r>
              <a:rPr lang="cs-CZ" dirty="0" smtClean="0"/>
              <a:t> (1945).</a:t>
            </a:r>
            <a:endParaRPr lang="cs-CZ" dirty="0"/>
          </a:p>
          <a:p>
            <a:r>
              <a:rPr lang="cs-CZ" dirty="0" smtClean="0"/>
              <a:t>Součástí je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4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3432" cy="6858000"/>
          </a:xfrm>
        </p:spPr>
      </p:pic>
      <p:sp>
        <p:nvSpPr>
          <p:cNvPr id="5" name="Obdélník 4"/>
          <p:cNvSpPr/>
          <p:nvPr/>
        </p:nvSpPr>
        <p:spPr>
          <a:xfrm>
            <a:off x="35496" y="2780928"/>
            <a:ext cx="3168352" cy="403244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3257" y="1772816"/>
            <a:ext cx="4608512" cy="50405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1403648" y="188640"/>
            <a:ext cx="504056" cy="43204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64" y="6043"/>
            <a:ext cx="7575473" cy="66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657280" y="1556792"/>
            <a:ext cx="4930944" cy="8640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804248" y="1052736"/>
            <a:ext cx="2232248" cy="172819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63688" y="5949280"/>
            <a:ext cx="5616624" cy="576064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50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8477" cy="50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17" y="334"/>
            <a:ext cx="6538883" cy="68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"/>
            <a:ext cx="9144000" cy="68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2955</TotalTime>
  <Words>722</Words>
  <Application>Microsoft Office PowerPoint</Application>
  <PresentationFormat>Předvádění na obrazovce (4:3)</PresentationFormat>
  <Paragraphs>148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Vyhledávání a orientace ve vědeckých informacích z pohledu citační analýzy</vt:lpstr>
      <vt:lpstr>Úvodem</vt:lpstr>
      <vt:lpstr>Vědecká informace podle TDKIV</vt:lpstr>
      <vt:lpstr>Vědecká informace v širším kontextu</vt:lpstr>
      <vt:lpstr>Citační analýza</vt:lpstr>
      <vt:lpstr>Vědecká informace a citační analýza</vt:lpstr>
      <vt:lpstr>Web of Science</vt:lpstr>
      <vt:lpstr>Prezentace aplikace PowerPoint</vt:lpstr>
      <vt:lpstr>Prezentace aplikace PowerPoint</vt:lpstr>
      <vt:lpstr>Scopus</vt:lpstr>
      <vt:lpstr>Prezentace aplikace PowerPoint</vt:lpstr>
      <vt:lpstr>Prezentace aplikace PowerPoint</vt:lpstr>
      <vt:lpstr>Google Scholar</vt:lpstr>
      <vt:lpstr>Prezentace aplikace PowerPoint</vt:lpstr>
      <vt:lpstr>Prezentace aplikace PowerPoint</vt:lpstr>
      <vt:lpstr>Microsoft Academic Search</vt:lpstr>
      <vt:lpstr>Prezentace aplikace PowerPoint</vt:lpstr>
      <vt:lpstr>Prezentace aplikace PowerPoint</vt:lpstr>
      <vt:lpstr>Publish or Perish </vt:lpstr>
      <vt:lpstr>Prezentace aplikace PowerPoint</vt:lpstr>
      <vt:lpstr>RePEc: Research Papers in Economic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SciELO: Scientific Electronic Library Online</vt:lpstr>
      <vt:lpstr>Prezentace aplikace PowerPoint</vt:lpstr>
      <vt:lpstr>Prezentace aplikace PowerPoint</vt:lpstr>
      <vt:lpstr>CiteSeerX</vt:lpstr>
      <vt:lpstr>Prezentace aplikace PowerPoint</vt:lpstr>
      <vt:lpstr>Prezentace aplikace PowerPoint</vt:lpstr>
      <vt:lpstr>Prezentace aplikace PowerPoint</vt:lpstr>
      <vt:lpstr>IS VaVaI</vt:lpstr>
      <vt:lpstr>Prezentace aplikace PowerPoint</vt:lpstr>
      <vt:lpstr>Další…</vt:lpstr>
      <vt:lpstr>Příklad analýzy klíčových slov</vt:lpstr>
      <vt:lpstr>Autoři..</vt:lpstr>
      <vt:lpstr>Instituce…</vt:lpstr>
      <vt:lpstr>Závěrem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Szarzec</dc:creator>
  <cp:lastModifiedBy>Jakub Szarzec</cp:lastModifiedBy>
  <cp:revision>125</cp:revision>
  <dcterms:created xsi:type="dcterms:W3CDTF">2014-09-04T08:55:00Z</dcterms:created>
  <dcterms:modified xsi:type="dcterms:W3CDTF">2014-10-07T09:35:53Z</dcterms:modified>
</cp:coreProperties>
</file>